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29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80" r:id="rId12"/>
    <p:sldId id="305" r:id="rId13"/>
    <p:sldId id="270" r:id="rId14"/>
    <p:sldId id="266" r:id="rId15"/>
    <p:sldId id="267" r:id="rId16"/>
    <p:sldId id="268" r:id="rId17"/>
    <p:sldId id="269" r:id="rId18"/>
    <p:sldId id="271" r:id="rId19"/>
    <p:sldId id="272" r:id="rId20"/>
    <p:sldId id="273" r:id="rId21"/>
    <p:sldId id="279" r:id="rId22"/>
    <p:sldId id="274" r:id="rId23"/>
    <p:sldId id="275" r:id="rId24"/>
    <p:sldId id="276" r:id="rId25"/>
    <p:sldId id="278" r:id="rId26"/>
    <p:sldId id="302" r:id="rId27"/>
    <p:sldId id="277" r:id="rId28"/>
    <p:sldId id="281" r:id="rId29"/>
    <p:sldId id="283" r:id="rId30"/>
    <p:sldId id="284" r:id="rId31"/>
    <p:sldId id="285" r:id="rId32"/>
    <p:sldId id="286" r:id="rId33"/>
    <p:sldId id="287" r:id="rId34"/>
    <p:sldId id="288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303" r:id="rId44"/>
    <p:sldId id="298" r:id="rId45"/>
    <p:sldId id="306" r:id="rId46"/>
    <p:sldId id="304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3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perspective val="30"/>
    </c:view3D>
    <c:plotArea>
      <c:layout/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2021-2022</c:v>
                </c:pt>
              </c:strCache>
            </c:strRef>
          </c:tx>
          <c:cat>
            <c:strRef>
              <c:f>Лист1!$A$2:$A$3</c:f>
              <c:strCache>
                <c:ptCount val="1"/>
                <c:pt idx="0">
                  <c:v>Количество детей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2022-2023</c:v>
                </c:pt>
              </c:strCache>
            </c:strRef>
          </c:tx>
          <c:cat>
            <c:strRef>
              <c:f>Лист1!$A$2:$A$3</c:f>
              <c:strCache>
                <c:ptCount val="1"/>
                <c:pt idx="0">
                  <c:v>Количество детей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2023-2024</c:v>
                </c:pt>
              </c:strCache>
            </c:strRef>
          </c:tx>
          <c:cat>
            <c:strRef>
              <c:f>Лист1!$A$2:$A$3</c:f>
              <c:strCache>
                <c:ptCount val="1"/>
                <c:pt idx="0">
                  <c:v>Количество детей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13</c:v>
                </c:pt>
              </c:numCache>
            </c:numRef>
          </c:val>
        </c:ser>
        <c:shape val="pyramid"/>
        <c:axId val="144433152"/>
        <c:axId val="144434688"/>
        <c:axId val="98811904"/>
      </c:bar3DChart>
      <c:catAx>
        <c:axId val="144433152"/>
        <c:scaling>
          <c:orientation val="minMax"/>
        </c:scaling>
        <c:axPos val="b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4434688"/>
        <c:crosses val="autoZero"/>
        <c:auto val="1"/>
        <c:lblAlgn val="ctr"/>
        <c:lblOffset val="100"/>
      </c:catAx>
      <c:valAx>
        <c:axId val="144434688"/>
        <c:scaling>
          <c:orientation val="minMax"/>
        </c:scaling>
        <c:axPos val="l"/>
        <c:majorGridlines/>
        <c:numFmt formatCode="General" sourceLinked="1"/>
        <c:tickLblPos val="nextTo"/>
        <c:crossAx val="144433152"/>
        <c:crosses val="autoZero"/>
        <c:crossBetween val="between"/>
      </c:valAx>
      <c:serAx>
        <c:axId val="98811904"/>
        <c:scaling>
          <c:orientation val="minMax"/>
        </c:scaling>
        <c:axPos val="b"/>
        <c:tickLblPos val="nextTo"/>
        <c:crossAx val="144434688"/>
        <c:crosses val="autoZero"/>
      </c:ser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2020-2021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Качество</c:v>
                </c:pt>
                <c:pt idx="1">
                  <c:v>Успеваемость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52.78</c:v>
                </c:pt>
                <c:pt idx="1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2021-2022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Качество</c:v>
                </c:pt>
                <c:pt idx="1">
                  <c:v>Успеваемость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50</c:v>
                </c:pt>
                <c:pt idx="1">
                  <c:v>100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2022-2023</c:v>
                </c:pt>
              </c:strCache>
            </c:strRef>
          </c:tx>
          <c:cat>
            <c:strRef>
              <c:f>Лист1!$A$2:$A$3</c:f>
              <c:strCache>
                <c:ptCount val="2"/>
                <c:pt idx="0">
                  <c:v>Качество</c:v>
                </c:pt>
                <c:pt idx="1">
                  <c:v>Успеваемость</c:v>
                </c:pt>
              </c:strCache>
            </c:strRef>
          </c:cat>
          <c:val>
            <c:numRef>
              <c:f>Лист1!$D$2:$D$3</c:f>
              <c:numCache>
                <c:formatCode>General</c:formatCode>
                <c:ptCount val="2"/>
                <c:pt idx="0">
                  <c:v>50</c:v>
                </c:pt>
                <c:pt idx="1">
                  <c:v>100</c:v>
                </c:pt>
              </c:numCache>
            </c:numRef>
          </c:val>
        </c:ser>
        <c:axId val="54265728"/>
        <c:axId val="54267264"/>
      </c:barChart>
      <c:catAx>
        <c:axId val="54265728"/>
        <c:scaling>
          <c:orientation val="minMax"/>
        </c:scaling>
        <c:axPos val="b"/>
        <c:tickLblPos val="nextTo"/>
        <c:crossAx val="54267264"/>
        <c:crosses val="autoZero"/>
        <c:auto val="1"/>
        <c:lblAlgn val="ctr"/>
        <c:lblOffset val="100"/>
      </c:catAx>
      <c:valAx>
        <c:axId val="54267264"/>
        <c:scaling>
          <c:orientation val="minMax"/>
        </c:scaling>
        <c:axPos val="l"/>
        <c:majorGridlines/>
        <c:numFmt formatCode="General" sourceLinked="1"/>
        <c:tickLblPos val="nextTo"/>
        <c:crossAx val="5426572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РТ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Русский </c:v>
                </c:pt>
                <c:pt idx="1">
                  <c:v>Математика Пр</c:v>
                </c:pt>
                <c:pt idx="2">
                  <c:v>Химия</c:v>
                </c:pt>
                <c:pt idx="3">
                  <c:v>Физика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72.819999999999993</c:v>
                </c:pt>
                <c:pt idx="1">
                  <c:v>64.06</c:v>
                </c:pt>
                <c:pt idx="2">
                  <c:v>61.57</c:v>
                </c:pt>
                <c:pt idx="3">
                  <c:v>59.3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район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Русский </c:v>
                </c:pt>
                <c:pt idx="1">
                  <c:v>Математика Пр</c:v>
                </c:pt>
                <c:pt idx="2">
                  <c:v>Химия</c:v>
                </c:pt>
                <c:pt idx="3">
                  <c:v>Физика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71.73</c:v>
                </c:pt>
                <c:pt idx="1">
                  <c:v>65.64</c:v>
                </c:pt>
                <c:pt idx="2">
                  <c:v>70.900000000000006</c:v>
                </c:pt>
                <c:pt idx="3">
                  <c:v>56.08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школа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Русский </c:v>
                </c:pt>
                <c:pt idx="1">
                  <c:v>Математика Пр</c:v>
                </c:pt>
                <c:pt idx="2">
                  <c:v>Химия</c:v>
                </c:pt>
                <c:pt idx="3">
                  <c:v>Физика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82</c:v>
                </c:pt>
                <c:pt idx="1">
                  <c:v>66</c:v>
                </c:pt>
                <c:pt idx="2">
                  <c:v>64</c:v>
                </c:pt>
                <c:pt idx="3">
                  <c:v>62</c:v>
                </c:pt>
              </c:numCache>
            </c:numRef>
          </c:val>
        </c:ser>
        <c:axId val="54297728"/>
        <c:axId val="54299264"/>
      </c:barChart>
      <c:catAx>
        <c:axId val="54297728"/>
        <c:scaling>
          <c:orientation val="minMax"/>
        </c:scaling>
        <c:axPos val="b"/>
        <c:tickLblPos val="nextTo"/>
        <c:crossAx val="54299264"/>
        <c:crosses val="autoZero"/>
        <c:auto val="1"/>
        <c:lblAlgn val="ctr"/>
        <c:lblOffset val="100"/>
      </c:catAx>
      <c:valAx>
        <c:axId val="54299264"/>
        <c:scaling>
          <c:orientation val="minMax"/>
        </c:scaling>
        <c:axPos val="l"/>
        <c:majorGridlines/>
        <c:numFmt formatCode="General" sourceLinked="1"/>
        <c:tickLblPos val="nextTo"/>
        <c:crossAx val="5429772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28.01.24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28.01.24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28.01.24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28.01.24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28.01.24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28.01.24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28.01.24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28.01.24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28.01.24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28.01.24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вс 28.01.24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вс 28.01.24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jpeg"/><Relationship Id="rId7" Type="http://schemas.openxmlformats.org/officeDocument/2006/relationships/image" Target="../media/image6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jpeg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7" Type="http://schemas.openxmlformats.org/officeDocument/2006/relationships/image" Target="../media/image83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4260272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pic>
        <p:nvPicPr>
          <p:cNvPr id="5" name="Picture 3" descr="E:\ФОТО\Соколочка\Изображение 0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0"/>
            <a:ext cx="6715172" cy="48577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071670" y="4286256"/>
            <a:ext cx="671517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alt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lang="ru-RU" altLang="ru-RU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alt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alt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Сокольская</a:t>
            </a:r>
            <a:r>
              <a:rPr lang="ru-RU" alt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СОШ» Мамадышского                          муниципального района РТ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79573414_bogatyr-club-p-strogii-delovoi-fon-dlya-prezentatsii-kras-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52494" y="1600200"/>
            <a:ext cx="8039011" cy="4525963"/>
          </a:xfrm>
          <a:prstGeom prst="rect">
            <a:avLst/>
          </a:prstGeom>
          <a:noFill/>
        </p:spPr>
      </p:pic>
      <p:pic>
        <p:nvPicPr>
          <p:cNvPr id="5" name="Picture 2" descr="C:\Users\User\Desktop\1618525981_24-phonoteka_org-p-fon-dlya-prezentatsii-delovoi-stil-shkola-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857752" y="0"/>
            <a:ext cx="35719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en-US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en-US" alt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</a:t>
            </a:r>
            <a:r>
              <a:rPr lang="en-US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RU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</a:t>
            </a:r>
            <a:endParaRPr lang="en-US" alt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4348" y="5786454"/>
            <a:ext cx="30718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Всего -</a:t>
            </a:r>
          </a:p>
          <a:p>
            <a:pPr>
              <a:defRPr/>
            </a:pPr>
            <a:r>
              <a:rPr lang="ru-RU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 педагогов</a:t>
            </a:r>
            <a:endParaRPr lang="en-US" alt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8" name="Group 137"/>
          <p:cNvGrpSpPr>
            <a:grpSpLocks/>
          </p:cNvGrpSpPr>
          <p:nvPr/>
        </p:nvGrpSpPr>
        <p:grpSpPr bwMode="auto">
          <a:xfrm>
            <a:off x="5214942" y="928670"/>
            <a:ext cx="3306763" cy="3348037"/>
            <a:chOff x="708" y="2203"/>
            <a:chExt cx="751" cy="741"/>
          </a:xfrm>
        </p:grpSpPr>
        <p:sp>
          <p:nvSpPr>
            <p:cNvPr id="9" name="Text Box 138"/>
            <p:cNvSpPr>
              <a:spLocks/>
            </p:cNvSpPr>
            <p:nvPr/>
          </p:nvSpPr>
          <p:spPr bwMode="auto">
            <a:xfrm>
              <a:off x="728" y="2235"/>
              <a:ext cx="716" cy="709"/>
            </a:xfrm>
            <a:prstGeom prst="ellipse">
              <a:avLst/>
            </a:prstGeom>
            <a:gradFill rotWithShape="1">
              <a:gsLst>
                <a:gs pos="0">
                  <a:schemeClr val="hlink"/>
                </a:gs>
                <a:gs pos="100000">
                  <a:srgbClr val="003131"/>
                </a:gs>
              </a:gsLst>
              <a:lin ang="5400000" scaled="1"/>
            </a:gradFill>
            <a:ln w="38100">
              <a:solidFill>
                <a:srgbClr val="F8F8F8">
                  <a:alpha val="79999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ru-RU"/>
            </a:p>
          </p:txBody>
        </p:sp>
        <p:pic>
          <p:nvPicPr>
            <p:cNvPr id="10" name="Picture 139"/>
            <p:cNvPicPr>
              <a:picLocks noChangeAspect="1"/>
            </p:cNvPicPr>
            <p:nvPr/>
          </p:nvPicPr>
          <p:blipFill>
            <a:blip r:embed="rId4">
              <a:lum bright="18000" contrast="-12000"/>
            </a:blip>
            <a:srcRect/>
            <a:stretch>
              <a:fillRect/>
            </a:stretch>
          </p:blipFill>
          <p:spPr bwMode="auto">
            <a:xfrm>
              <a:off x="708" y="2203"/>
              <a:ext cx="751" cy="6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Text Box 102"/>
          <p:cNvSpPr>
            <a:spLocks/>
          </p:cNvSpPr>
          <p:nvPr/>
        </p:nvSpPr>
        <p:spPr>
          <a:xfrm>
            <a:off x="2928926" y="2357430"/>
            <a:ext cx="3143271" cy="2928958"/>
          </a:xfrm>
          <a:prstGeom prst="ellipse">
            <a:avLst/>
          </a:prstGeom>
          <a:gradFill rotWithShape="1">
            <a:gsLst>
              <a:gs pos="0">
                <a:srgbClr val="FFFFFF"/>
              </a:gs>
              <a:gs pos="50000">
                <a:srgbClr val="A1A1A1"/>
              </a:gs>
              <a:gs pos="100000">
                <a:srgbClr val="FFFFFF"/>
              </a:gs>
            </a:gsLst>
            <a:lin ang="2700000" scaled="1"/>
          </a:gradFill>
          <a:ln>
            <a:noFill/>
          </a:ln>
          <a:effectLst>
            <a:outerShdw blurRad="63500" dist="17960" dir="2700000">
              <a:srgbClr val="999999"/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ru-RU" alt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категория-</a:t>
            </a:r>
          </a:p>
          <a:p>
            <a:pPr>
              <a:defRPr/>
            </a:pPr>
            <a:r>
              <a:rPr lang="ru-RU" altLang="ru-RU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 человек</a:t>
            </a:r>
            <a:endParaRPr lang="en-US" altLang="ru-RU" sz="2800" b="1" dirty="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32"/>
          <p:cNvGrpSpPr>
            <a:grpSpLocks/>
          </p:cNvGrpSpPr>
          <p:nvPr/>
        </p:nvGrpSpPr>
        <p:grpSpPr bwMode="auto">
          <a:xfrm>
            <a:off x="1214414" y="3500438"/>
            <a:ext cx="2403478" cy="2214578"/>
            <a:chOff x="708" y="2203"/>
            <a:chExt cx="751" cy="741"/>
          </a:xfrm>
        </p:grpSpPr>
        <p:sp>
          <p:nvSpPr>
            <p:cNvPr id="13" name="Text Box 133"/>
            <p:cNvSpPr>
              <a:spLocks/>
            </p:cNvSpPr>
            <p:nvPr/>
          </p:nvSpPr>
          <p:spPr bwMode="auto">
            <a:xfrm>
              <a:off x="728" y="2235"/>
              <a:ext cx="716" cy="709"/>
            </a:xfrm>
            <a:prstGeom prst="ellipse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rgbClr val="101031"/>
                </a:gs>
              </a:gsLst>
              <a:lin ang="5400000" scaled="1"/>
            </a:gradFill>
            <a:ln w="38100">
              <a:solidFill>
                <a:srgbClr val="F8F8F8">
                  <a:alpha val="79999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 altLang="ru-RU"/>
            </a:p>
          </p:txBody>
        </p:sp>
        <p:pic>
          <p:nvPicPr>
            <p:cNvPr id="14" name="Picture 134"/>
            <p:cNvPicPr>
              <a:picLocks noChangeAspect="1"/>
            </p:cNvPicPr>
            <p:nvPr/>
          </p:nvPicPr>
          <p:blipFill>
            <a:blip r:embed="rId4">
              <a:lum bright="18000" contrast="-12000"/>
            </a:blip>
            <a:srcRect/>
            <a:stretch>
              <a:fillRect/>
            </a:stretch>
          </p:blipFill>
          <p:spPr bwMode="auto">
            <a:xfrm>
              <a:off x="708" y="2203"/>
              <a:ext cx="751" cy="6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Прямоугольник 14"/>
          <p:cNvSpPr/>
          <p:nvPr/>
        </p:nvSpPr>
        <p:spPr>
          <a:xfrm>
            <a:off x="5572132" y="2000240"/>
            <a:ext cx="27146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 smtClean="0">
                <a:solidFill>
                  <a:schemeClr val="bg1"/>
                </a:solidFill>
              </a:rPr>
              <a:t>Высшее-90</a:t>
            </a:r>
            <a:r>
              <a:rPr lang="en-US" altLang="ru-RU" sz="3200" b="1" dirty="0" smtClean="0">
                <a:solidFill>
                  <a:schemeClr val="bg1"/>
                </a:solidFill>
              </a:rPr>
              <a:t> %</a:t>
            </a:r>
            <a:endParaRPr lang="ru-RU" sz="32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714480" y="4143380"/>
            <a:ext cx="16430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800" b="1" dirty="0" err="1" smtClean="0">
                <a:solidFill>
                  <a:srgbClr val="F8F8F8"/>
                </a:solidFill>
              </a:rPr>
              <a:t>Средн-спец</a:t>
            </a:r>
            <a:r>
              <a:rPr lang="ru-RU" altLang="ru-RU" sz="2800" b="1" dirty="0" smtClean="0">
                <a:solidFill>
                  <a:srgbClr val="F8F8F8"/>
                </a:solidFill>
              </a:rPr>
              <a:t>.-                   10</a:t>
            </a:r>
            <a:r>
              <a:rPr lang="en-US" altLang="ru-RU" sz="2800" b="1" dirty="0" smtClean="0">
                <a:solidFill>
                  <a:schemeClr val="bg1"/>
                </a:solidFill>
              </a:rPr>
              <a:t> %</a:t>
            </a:r>
            <a:endParaRPr lang="en-US" alt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1600" dirty="0"/>
          </a:p>
        </p:txBody>
      </p:sp>
      <p:pic>
        <p:nvPicPr>
          <p:cNvPr id="1026" name="Picture 2" descr="C:\Users\User\Desktop\1679573423_bogatyr-club-p-strogii-delovoi-fon-dlya-prezentatsii-kras-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642918"/>
            <a:ext cx="87154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Понедельник-цикл внеурочных занятий по ФГОС  «Разговор о важном»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Четверг -</a:t>
            </a:r>
            <a:r>
              <a:rPr lang="ru-RU" sz="3600" b="1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профориентационное</a:t>
            </a:r>
            <a:r>
              <a:rPr lang="ru-RU" sz="36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 занятие                         с 6-9 </a:t>
            </a:r>
            <a:r>
              <a:rPr lang="ru-RU" sz="3600" b="1" dirty="0" err="1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36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.«Билет в будущее»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b="1" dirty="0" err="1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Пятница-муниципальный</a:t>
            </a:r>
            <a:r>
              <a:rPr lang="ru-RU" sz="3600" b="1" dirty="0" smtClean="0">
                <a:solidFill>
                  <a:srgbClr val="92D050"/>
                </a:solidFill>
                <a:latin typeface="Times New Roman" pitchFamily="18" charset="0"/>
                <a:cs typeface="Times New Roman" pitchFamily="18" charset="0"/>
              </a:rPr>
              <a:t> проект «Уроки жизни»</a:t>
            </a:r>
            <a:endParaRPr lang="ru-RU" sz="3600" b="1" dirty="0">
              <a:solidFill>
                <a:srgbClr val="92D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C:\Users\Наталья Юрьевна\Desktop\170555708914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0007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C:\Users\User\Desktop\1679573492_bogatyr-club-p-strogii-delovoi-fon-dlya-prezentatsii-kras-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0"/>
            <a:ext cx="4286248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429256" y="642918"/>
            <a:ext cx="37147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прошлом учебном году  в 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третий раз проводился «Форум 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классных руководителей»                                        в г. Москва. </a:t>
            </a:r>
          </a:p>
          <a:p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 учитель начальных классов -</a:t>
            </a:r>
            <a:r>
              <a:rPr lang="ru-RU" sz="2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Вагайцева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О. И. прошла этапы отборочных испытаний и стала участником данного форума. 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618526060_34-phonoteka_org-p-fon-dlya-prezentatsii-delovoi-stil-shkola-3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Диаграмма 4"/>
          <p:cNvGraphicFramePr/>
          <p:nvPr/>
        </p:nvGraphicFramePr>
        <p:xfrm>
          <a:off x="1000100" y="1071546"/>
          <a:ext cx="7358114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071538" y="285728"/>
            <a:ext cx="57150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Качество знаний</a:t>
            </a:r>
            <a:endParaRPr lang="ru-RU" sz="54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1679573414_bogatyr-club-p-strogii-delovoi-fon-dlya-prezentatsii-kras-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Диаграмма 4"/>
          <p:cNvGraphicFramePr/>
          <p:nvPr/>
        </p:nvGraphicFramePr>
        <p:xfrm>
          <a:off x="285720" y="1000108"/>
          <a:ext cx="8643998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990751" y="500042"/>
            <a:ext cx="11624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ru-RU" b="1" cap="all" dirty="0" smtClean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ЕГЭ 2022</a:t>
            </a:r>
            <a:endParaRPr lang="ru-RU" b="1" cap="all" dirty="0">
              <a:ln w="500">
                <a:solidFill>
                  <a:schemeClr val="tx2">
                    <a:shade val="20000"/>
                    <a:satMod val="120000"/>
                  </a:schemeClr>
                </a:solidFill>
              </a:ln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User\Desktop\1679573487_bogatyr-club-p-strogii-delovoi-fon-dlya-prezentatsii-kras-5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281" y="1142984"/>
          <a:ext cx="8786875" cy="5577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6719"/>
                <a:gridCol w="1938282"/>
                <a:gridCol w="2455155"/>
                <a:gridCol w="2196719"/>
              </a:tblGrid>
              <a:tr h="1759467"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bg1"/>
                          </a:solidFill>
                        </a:rPr>
                        <a:t>Предмет</a:t>
                      </a:r>
                      <a:endParaRPr lang="ru-RU" sz="3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bg1"/>
                          </a:solidFill>
                        </a:rPr>
                        <a:t>2020-2021</a:t>
                      </a:r>
                      <a:endParaRPr lang="ru-RU" sz="3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bg1"/>
                          </a:solidFill>
                        </a:rPr>
                        <a:t>2021-2022</a:t>
                      </a:r>
                      <a:endParaRPr lang="ru-RU" sz="3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solidFill>
                            <a:schemeClr val="bg1"/>
                          </a:solidFill>
                        </a:rPr>
                        <a:t>2022-2023</a:t>
                      </a:r>
                      <a:endParaRPr lang="ru-RU" sz="3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52381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Русский язык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3,87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3,50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4,6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2381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Математика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3,75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3,50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40293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Биология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3,75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4,5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52381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Информатика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3,25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4,25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392881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Физика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64469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Обществознание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40293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География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3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5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  <a:tr h="402932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Химия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5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857356" y="357166"/>
            <a:ext cx="56436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Результаты ОГЭ в сравнении:</a:t>
            </a:r>
            <a:endParaRPr lang="ru-RU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098" name="Picture 2" descr="C:\Users\User\Desktop\1679573492_bogatyr-club-p-strogii-delovoi-fon-dlya-prezentatsii-kras-6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928795" y="1214421"/>
          <a:ext cx="7072361" cy="54292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7454"/>
                <a:gridCol w="2576752"/>
                <a:gridCol w="2138155"/>
              </a:tblGrid>
              <a:tr h="11512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Год выпуска/                     Кол-во чел</a:t>
                      </a:r>
                    </a:p>
                    <a:p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ВУЗ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СПО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2060118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2020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2 уч-ся (11 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</a:rPr>
                        <a:t>кл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.)</a:t>
                      </a:r>
                    </a:p>
                    <a:p>
                      <a:endParaRPr lang="ru-RU" sz="1800" b="1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800" b="1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800" b="1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Самарский</a:t>
                      </a:r>
                      <a:r>
                        <a:rPr lang="ru-RU" sz="1800" baseline="0" dirty="0" smtClean="0">
                          <a:solidFill>
                            <a:srgbClr val="002060"/>
                          </a:solidFill>
                        </a:rPr>
                        <a:t> государственный университет железнодорожного транспорта</a:t>
                      </a:r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924136">
                <a:tc>
                  <a:txBody>
                    <a:bodyPr/>
                    <a:lstStyle/>
                    <a:p>
                      <a:endParaRPr lang="ru-RU" sz="1800" b="1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2021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8 уч-ся (9 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</a:rPr>
                        <a:t>кл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.)</a:t>
                      </a:r>
                      <a:endParaRPr lang="ru-RU" sz="18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-</a:t>
                      </a:r>
                      <a:endParaRPr lang="ru-RU" sz="18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8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64689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2022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1 уч-ся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КФУ г. </a:t>
                      </a:r>
                      <a:r>
                        <a:rPr lang="ru-RU" sz="1800" dirty="0" err="1" smtClean="0">
                          <a:solidFill>
                            <a:srgbClr val="002060"/>
                          </a:solidFill>
                        </a:rPr>
                        <a:t>Наб</a:t>
                      </a:r>
                      <a:r>
                        <a:rPr lang="ru-RU" sz="1800" dirty="0" smtClean="0">
                          <a:solidFill>
                            <a:srgbClr val="002060"/>
                          </a:solidFill>
                        </a:rPr>
                        <a:t> Челны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646896"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2023</a:t>
                      </a:r>
                    </a:p>
                    <a:p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5 уч-ся (9 </a:t>
                      </a:r>
                      <a:r>
                        <a:rPr lang="ru-RU" sz="1800" b="1" dirty="0" err="1" smtClean="0">
                          <a:solidFill>
                            <a:srgbClr val="002060"/>
                          </a:solidFill>
                        </a:rPr>
                        <a:t>кл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</a:rPr>
                        <a:t>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8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00299" y="428604"/>
            <a:ext cx="5429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НАШИ ВЫПУСКНИКИ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1679573423_bogatyr-club-p-strogii-delovoi-fon-dlya-prezentatsii-kras-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71473" y="857231"/>
          <a:ext cx="8215368" cy="5825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3624"/>
                <a:gridCol w="755201"/>
                <a:gridCol w="1285884"/>
                <a:gridCol w="1214446"/>
                <a:gridCol w="1143008"/>
                <a:gridCol w="1643074"/>
                <a:gridCol w="1000131"/>
              </a:tblGrid>
              <a:tr h="663618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Учебный год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Класс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ФИО ученика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Предмет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Результат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ФИО педагога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РТ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40561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2020-2021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2021-2022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10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8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11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Волков Лев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Пашутина Вера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Волков Лев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История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Литература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Геология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Литература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История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Литература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Геология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Экология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Призер   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Призер     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Призер  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Призер   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Призер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Призер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Победитель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 Призер  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Хохлова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 Л. Н.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Каримова  Э. Р.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Аксенова Н. С.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Каримова   Э. Р.              </a:t>
                      </a:r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Хохлова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Л. Н.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Каримова Э. Р.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Аксенова Н. С.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Хабибуллина Л. Н.</a:t>
                      </a:r>
                    </a:p>
                    <a:p>
                      <a:pPr marL="0" marR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             </a:t>
                      </a:r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ПРИЗЕР –история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ПРИЗЕР-геология</a:t>
                      </a:r>
                    </a:p>
                  </a:txBody>
                  <a:tcPr/>
                </a:tc>
              </a:tr>
              <a:tr h="866011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2023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9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solidFill>
                            <a:srgbClr val="002060"/>
                          </a:solidFill>
                        </a:rPr>
                        <a:t>Татаренкова</a:t>
                      </a:r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 Вероника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Исмагилов Тимур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Экономика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Право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ОБЖ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Победитель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Призер</a:t>
                      </a:r>
                    </a:p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Призер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Хохлова Л. Н.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002060"/>
                          </a:solidFill>
                        </a:rPr>
                        <a:t>Хохлова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Л. Н.</a:t>
                      </a:r>
                    </a:p>
                    <a:p>
                      <a:endParaRPr lang="ru-RU" sz="1400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ru-RU" sz="1400" baseline="0" dirty="0" err="1" smtClean="0">
                          <a:solidFill>
                            <a:srgbClr val="002060"/>
                          </a:solidFill>
                        </a:rPr>
                        <a:t>Танаева</a:t>
                      </a:r>
                      <a:r>
                        <a:rPr lang="ru-RU" sz="1400" baseline="0" dirty="0" smtClean="0">
                          <a:solidFill>
                            <a:srgbClr val="002060"/>
                          </a:solidFill>
                        </a:rPr>
                        <a:t> Н. Г.</a:t>
                      </a:r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  <a:tr h="1565482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 smtClean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071670" y="214290"/>
            <a:ext cx="63579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Результаты олимпиад</a:t>
            </a:r>
            <a:endParaRPr lang="ru-RU" sz="36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User\Desktop\1679573414_bogatyr-club-p-strogii-delovoi-fon-dlya-prezentatsii-kras-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214291"/>
            <a:ext cx="79296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Достижения школы за 2022-2023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14282" y="857232"/>
            <a:ext cx="8786874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Грамота 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ОГИБДД ОМВД России по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Мамадышскому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Грицак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Оксана за 3 место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муниципальный этап республиканского конкурса ЮИД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Безопасное колесо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номинация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Знание основ оказания 1 помощи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Руководитель-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Вагайцева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О. 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Диплом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(ОГИБДД ОМВД России по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Мамадышскому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Грицак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Оксана-5 класс, занявшая  1 место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станции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Знатоки правил дорожного движения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муниципальном этапе конкурса-соревнования по предупреждении детского дорожного- транспортного травматизма.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Безопасное колесо-2023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Руководитель-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Вагайцева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О. 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Диплом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Грицак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Оксана-5 класс, занявшая 2 место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районном фестивале духовно-нравственного развития детей и молодежи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ВОЗРОЖДЕНИЕ-ЯНАРЫШ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Номинация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Светлость слова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Руководитель-Тихонова Н. 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Диплом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(ОГИБДД ОМВД России по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Мамадышскому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Пустобаев Николай-5 класс занявший   2 место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станции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Фигурное вождение велосипеда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муниципальном этапе конкурса-соревнования по предупреждении детского дорожного- транспортного травматизма.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Безопасное колесо-2023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Руководитель-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Вагайцева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О. 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Диплом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(ОГИБДД ОМВД России по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Мамадышскому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району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Пустобаев Николай-5 класс  занявший 3 место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станции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Знатоки правил дорожного движения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муниципальном этапе конкурса-соревнования по предупреждении детского дорожного- транспортного травматизма.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Безопасное колесо-2023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Руководитель-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Вагайцева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О. И.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esktop\1679573414_bogatyr-club-p-strogii-delovoi-fon-dlya-prezentatsii-kras-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14546" y="500042"/>
            <a:ext cx="6929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Достижения школы за 2022-2023</a:t>
            </a:r>
            <a:endParaRPr lang="ru-RU" sz="3200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214282" y="1071546"/>
            <a:ext cx="871543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Грамота 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МКУ «Отдел образования»)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театральных коллективов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активное участие в муниципальном этапе республиканского фестиваля-конкурса школьных театральных коллективов  на английском языке. Руководитель-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Садыкова А. Ф.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Диплом  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МКУ «Отдел образования», МБОУДО «ДДЮ»)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Садыкова А. Ф., занявшая 2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место в районных соревнованиях  по ОФП.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Грамота(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МКУ «Отдел образования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») Исмагилов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Раиль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- 9 класс,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«Самый спортивный мальчик» среди сельских школ.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Руководитель-Садыкова А. Ф.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Диплом 1 место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(МБОУДО «ДДЮ»27.02.2023)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Татаренкова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Вероника-8 класс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Муниципальный конкурс рисунков  «Солдатами не рождаются»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Руководитель-Тихонова Н. Ю.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Диплом 1 место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(МБОУДО «ДДЮ»27.02.2023)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Козлов Роман-8 класс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Муниципальный конкурс рисунков  «Солдатами не рождаются»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Руководитель-Тихонова Н. Ю.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 1 степени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(01.02.2023)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Вагайцев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Василий-2 класс Руководитель-Тихонова Н. Ю.</a:t>
            </a:r>
            <a:endParaRPr lang="ru-RU" sz="1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ФОНЫ\426027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214290"/>
            <a:ext cx="500064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Президент РФ                                                              Владимир Владимирович Путин : 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-Школа играет огромную роль в развитии человека, всего общества, государства. Школьное образование во многом объединяет страну, делает нас единым народом…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«историческая миссия отечественной системы образования всегда состояла в воспитании гражданственности и патриотизма, ответственности за судьбу страны» 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-Вопросы обучения, наставничества – это всегда обращение к будущему. Опираясь на ваши знания и опыт, на традиции отечественной педагогики и, безусловно, используя передовые технологии, мы продолжим формирование суверенной системы образования – это очень важная вещь.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rcRect l="68306" t="43803" b="8333"/>
          <a:stretch>
            <a:fillRect/>
          </a:stretch>
        </p:blipFill>
        <p:spPr bwMode="auto">
          <a:xfrm>
            <a:off x="7286644" y="142852"/>
            <a:ext cx="1714512" cy="28575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User\Desktop\1679573414_bogatyr-club-p-strogii-delovoi-fon-dlya-prezentatsii-kras-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74584" y="285728"/>
            <a:ext cx="63694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Достижения школы за 2022-2023</a:t>
            </a:r>
            <a:endParaRPr lang="ru-RU" sz="3200" dirty="0"/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28596" y="1071546"/>
            <a:ext cx="842968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Республиканский творческий конкурс ко Дню Защитника Отечества Номинация: «Выразительное чтение»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Руководитель-Тихонова Н. 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Диплом 1 степени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(01.02.2023)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Вокальная группа девочек (5-9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.)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Республиканский творческий конкурс ко Дню Защитника Отечества Номинация: «Выразительное и музыкальное искусство»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Руководитель-Тихонова Н. 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Диплом 1 степени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(09.02.2023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Грицак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Оксана-5 класс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Республиканский творческий конкурс «Встречаем Масленицу» Номинация: «Выразительное чтение»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Руководитель-Тихонова Н. 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Диплом 3 степени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(ЗАГС, 2023)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Татаренкова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Вероника-8 класс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Муниципальный конкурс детских рисунков «Моя семья- мое богатство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                  Руководитель-Тихонова Н. 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01014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5842" name="Picture 2" descr="C:\Users\User\Desktop\1679573414_bogatyr-club-p-strogii-delovoi-fon-dlya-prezentatsii-kras-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428596" y="1071546"/>
            <a:ext cx="821537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Диплом 2 степени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(ЗАГС, 2023)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Козлов Роман-8 класс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Муниципальный конкурс детских рисунков «Моя семья- мое богатство»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       Руководитель-Тихонова Н. 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Диплом  1 место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(Государственное бюджетное учреждение «Безопасность дорожного движения») отряду ЮИД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в» муниципальном этапе конкурса -соревнования по предупреждению детского дорожно-транспортного травматизма «Безопасное колесо-2023  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Руководитель-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Вагайцева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О. И.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Грамота 2 место (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МКУ «Отдел образования») коллектив школы в муниципальном этапе Всероссийского конкурса  лучший «Снежный городок ЭКОЛЯТ-2023»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Грамота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место(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МКУ «Отдел образования»)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Зеленина Л. В.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рамках Аргамак по плаванию.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45730" y="285728"/>
            <a:ext cx="63982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Достижения школы за 2022-2023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User\Desktop\1679573492_bogatyr-club-p-strogii-delovoi-fon-dlya-prezentatsii-kras-6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357686" y="928671"/>
            <a:ext cx="42862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С 2020 г.мы сотрудничаем с ФГБОУ «Набережночелнинский педагогический  университет, на базе нашей школы создана и организована Базовая площадка института дополнительного профессионального образования  в сфере образовательных, научно-исследовательских и инновационных услуг.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Деятельность базовой площадки организуется в соответствии с дорожной картой. Проводятся встречи с педагогическим коллективом, обучающимися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6" name="Picture 2" descr="C:\ФОТО и видео\20-21\Наб Челны\IMG-20201027-WA00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500042"/>
            <a:ext cx="3071834" cy="571504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User\Desktop\1679573487_bogatyr-club-p-strogii-delovoi-fon-dlya-prezentatsii-kras-5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9294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1539" y="714356"/>
            <a:ext cx="78581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        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КРУЖКОВАЯ РАБОТА  2023-2024 </a:t>
            </a:r>
            <a:r>
              <a:rPr lang="ru-RU" sz="24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уч.год</a:t>
            </a:r>
            <a:endParaRPr lang="ru-RU" alt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1500174"/>
            <a:ext cx="850112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Охват обучающихся -100%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«Хореография»-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Ахметзянова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Г. М.                </a:t>
            </a:r>
          </a:p>
          <a:p>
            <a:pPr algn="ctr"/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«Театральный»-</a:t>
            </a:r>
            <a:r>
              <a:rPr lang="ru-RU" sz="3200" b="1" dirty="0" err="1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Танаева</a:t>
            </a:r>
            <a:r>
              <a:rPr lang="ru-RU" sz="32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Н. Г.</a:t>
            </a: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«Спортивные игры»- Садыкова А. Ф.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«Шахматы»-Садыкова А. Ф.</a:t>
            </a:r>
          </a:p>
          <a:p>
            <a:pPr algn="ctr"/>
            <a:r>
              <a:rPr lang="ru-RU" sz="3200" b="1" dirty="0" smtClean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«Английский язык для 1 класса»-                 Садыкова А. Ф.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«Татарский язык для 1 класса»-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Ахметзянова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Г. М.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426027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E:\ФОТО\22-23\КВН 23\16830410834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08" y="285728"/>
            <a:ext cx="2171700" cy="16954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User\Desktop\2u9E_QMkjYA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72198" y="142852"/>
            <a:ext cx="3071802" cy="6500858"/>
          </a:xfrm>
          <a:prstGeom prst="rect">
            <a:avLst/>
          </a:prstGeom>
          <a:noFill/>
        </p:spPr>
      </p:pic>
      <p:pic>
        <p:nvPicPr>
          <p:cNvPr id="9" name="Рисунок 8" descr="E:\ФОТО\22-23\Меропр по месяцам 23\Коллектив\Танаева -55 2023\IMG-20230125-WA00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9058" y="1000108"/>
            <a:ext cx="2714644" cy="235745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E:\ФОТО\22-23\Юб Нина И 90 лет 2023\167556885967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71670" y="3000372"/>
            <a:ext cx="2357454" cy="221457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 descr="E:\ФОТО\Учителя\2023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4286248" y="3857628"/>
            <a:ext cx="2714643" cy="25717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User\Desktop\2-page-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347000" y="357166"/>
            <a:ext cx="445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Гражданско-патриотическое воспитание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" name="Рисунок 8" descr="E:\ФОТО\22-23\Садим лес весна\168303802251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28" y="3500438"/>
            <a:ext cx="3143272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E:\ФОТО\22-23\Меропр по месяцам 23\февраль 23\Зарница 23\IMG_20230218_11132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000108"/>
            <a:ext cx="2571008" cy="2000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Рисунок 11" descr="E:\ФОТО\22-23\Памятник\168303802254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643570" y="928670"/>
            <a:ext cx="2928958" cy="207170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" name="Рисунок 14" descr="E:\ФОТО\22-23\Май\9 мая 2023\1683631223652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857232"/>
            <a:ext cx="2727840" cy="2214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E:\ФОТО\2023-2024\День пожилых 23\1696155211604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000364" y="3786190"/>
            <a:ext cx="2857520" cy="221457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 descr="E:\ФОТО\2023-2024\Орлята 23.jpg"/>
          <p:cNvPicPr/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3571876"/>
            <a:ext cx="2928926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2-page-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Рисунок 4" descr="E:\ФОТО\22-23\Боевой листок 22\IMG_20221129_0712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2071678"/>
            <a:ext cx="2743200" cy="25717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E:\ФОТО\2023-2024\Азат\170409388199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214290"/>
            <a:ext cx="3143272" cy="2286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E:\ФОТО\2023-2024\Саша Егоров 23 осень\169847566006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214290"/>
            <a:ext cx="3143272" cy="228601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E:\ФОТО\2023-2024\На СВО\СВО\170409388200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2786058"/>
            <a:ext cx="2643206" cy="33575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E:\ФОТО\2023-2024\На СВО\СВО\170409388210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15074" y="2928934"/>
            <a:ext cx="2714644" cy="3143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E:\ФОТО\2023-2024\На СВО\СВО\170409388211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28926" y="5072040"/>
            <a:ext cx="3085210" cy="1785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000" dirty="0"/>
          </a:p>
        </p:txBody>
      </p:sp>
      <p:pic>
        <p:nvPicPr>
          <p:cNvPr id="13314" name="Picture 2" descr="C:\Users\User\Desktop\2-page-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071538" y="642918"/>
            <a:ext cx="75724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Духовно-нравственное воспитание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E:\ФОТО\22-23\Пасха шк 23\168303646772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214422"/>
            <a:ext cx="3643338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E:\ФОТО\22-23\Пасха шк 23\168303646757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28926" y="3929066"/>
            <a:ext cx="2857520" cy="250033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Рисунок 6" descr="E:\ФОТО\22-23\Пасха шк 23\168303646761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1214422"/>
            <a:ext cx="3786214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E:\ФОТО\22-23\Пасха шк 23\168303646753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3786190"/>
            <a:ext cx="1714512" cy="28575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Рисунок 8" descr="E:\ФОТО\19-20\Дух-нр восп\IMG-20200211-WA0025.jpg"/>
          <p:cNvPicPr/>
          <p:nvPr/>
        </p:nvPicPr>
        <p:blipFill>
          <a:blip r:embed="rId7"/>
          <a:srcRect l="38754" r="36726"/>
          <a:stretch>
            <a:fillRect/>
          </a:stretch>
        </p:blipFill>
        <p:spPr bwMode="auto">
          <a:xfrm>
            <a:off x="428596" y="3786190"/>
            <a:ext cx="1857388" cy="285752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2050" name="Picture 2" descr="C:\Users\User\Desktop\1679573414_bogatyr-club-p-strogii-delovoi-fon-dlya-prezentatsii-kras-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928795" y="214290"/>
            <a:ext cx="67151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воспитание</a:t>
            </a:r>
            <a:endParaRPr lang="ru-RU" sz="2400" dirty="0"/>
          </a:p>
        </p:txBody>
      </p:sp>
      <p:pic>
        <p:nvPicPr>
          <p:cNvPr id="7" name="Рисунок 6" descr="E:\ФОТО\22-23\Меропр по месяцам 23\февраль 23\Масленица 23\100004308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0" y="214290"/>
            <a:ext cx="2143108" cy="27860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E:\ФОТО\22-23\Меропр по месяцам 23\МАРТ\8 марта 2023\167975405063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3714752"/>
            <a:ext cx="3071834" cy="314324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E:\ФОТО\22-23\Меропр по месяцам 23\МАРТ\НЕДЕЛЯ 23\IMG_20230324_09330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7" y="428604"/>
            <a:ext cx="2357423" cy="2643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E:\ФОТО\22-23\Меропр по месяцам 23\МАРТ\Театр на англ 23\1679727010380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00826" y="3143248"/>
            <a:ext cx="2643174" cy="3071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E:\ФОТО\22-23\Меропр 22\ОКТЯБРЬ 22\ос. бал 22\IMG-20221028-WA0057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20" y="3143248"/>
            <a:ext cx="2371728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E:\ФОТО\22-23\Новый 23\IMG_20221219_064824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71670" y="1428736"/>
            <a:ext cx="2286016" cy="29289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E:\ФОТО\22-23\Новый 23\IMG_20221224_111611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643438" y="928670"/>
            <a:ext cx="2357454" cy="27146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1679573487_bogatyr-club-p-strogii-delovoi-fon-dlya-prezentatsii-kras-5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 descr="E:\ФОТО\22-23\плавание 22. 2 .10..jpg"/>
          <p:cNvPicPr/>
          <p:nvPr/>
        </p:nvPicPr>
        <p:blipFill>
          <a:blip r:embed="rId3"/>
          <a:srcRect t="63950" r="51626"/>
          <a:stretch>
            <a:fillRect/>
          </a:stretch>
        </p:blipFill>
        <p:spPr bwMode="auto">
          <a:xfrm>
            <a:off x="3357554" y="571480"/>
            <a:ext cx="3500462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E:\ФОТО\22-23\СПОРТ 23\Теннис 23\168303802253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857232"/>
            <a:ext cx="2316082" cy="5143536"/>
          </a:xfrm>
          <a:prstGeom prst="rect">
            <a:avLst/>
          </a:prstGeom>
          <a:noFill/>
        </p:spPr>
      </p:pic>
      <p:pic>
        <p:nvPicPr>
          <p:cNvPr id="7" name="Рисунок 6" descr="E:\ФОТО\20-21\Аргамак\IMG-20210212-WA0034.jpg"/>
          <p:cNvPicPr/>
          <p:nvPr/>
        </p:nvPicPr>
        <p:blipFill>
          <a:blip r:embed="rId5"/>
          <a:srcRect l="14177" t="14436" r="55505" b="16010"/>
          <a:stretch>
            <a:fillRect/>
          </a:stretch>
        </p:blipFill>
        <p:spPr bwMode="auto">
          <a:xfrm>
            <a:off x="7429520" y="285728"/>
            <a:ext cx="1128263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018674" y="4239102"/>
            <a:ext cx="469673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5400" dirty="0" smtClean="0">
                <a:solidFill>
                  <a:srgbClr val="FF0000"/>
                </a:solidFill>
              </a:rPr>
              <a:t>    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АРГАМАК</a:t>
            </a:r>
            <a:endParaRPr lang="ru-RU" sz="5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sz="2400" dirty="0"/>
          </a:p>
        </p:txBody>
      </p:sp>
      <p:pic>
        <p:nvPicPr>
          <p:cNvPr id="1026" name="Picture 2" descr="C:\Users\User\Desktop\ФОНЫ\2-page-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428604"/>
            <a:ext cx="74295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Село родное, пожалуйста, ЖИВИ!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6" name="Рисунок 5" descr="E:\ФОТО\Соколочка\Старая Соколка\пристань\image (4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071546"/>
            <a:ext cx="2535783" cy="27146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E:\ФОТО\Соколочка\159210523545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142984"/>
            <a:ext cx="2786082" cy="271464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E:\ФОТО\Соколочка\Рисунок1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4286256"/>
            <a:ext cx="2571768" cy="23574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E:\ФОТО\Соколочка\image (1)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4429132"/>
            <a:ext cx="2882900" cy="242886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 descr="E:\ФОТО\Старая Соколка\IMG_20220129_112651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7950" y="4286256"/>
            <a:ext cx="2571768" cy="228123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Рисунок 10" descr="E:\ФОТО\Старая Соколка\новые фото\ол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57554" y="1142984"/>
            <a:ext cx="2571768" cy="264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1679573487_bogatyr-club-p-strogii-delovoi-fon-dlya-prezentatsii-kras-5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pic>
        <p:nvPicPr>
          <p:cNvPr id="5" name="Рисунок 4" descr="E:\ФОТО\22-23\СПОРТ 23\Теннис 23\168303802238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3500438"/>
            <a:ext cx="407196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E:\ФОТО\22-23\СПОРТ 23\168303761778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571480"/>
            <a:ext cx="3929090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E:\ФОТО\22-23\Меропр по месяцам 23\Январь 23\IMG-20230121-WA003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357166"/>
            <a:ext cx="4000528" cy="2886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E:\ФОТО\22-23\Меропр по месяцам 23\МАРТ\СТАДИОН 23\1679726445887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282" y="3500438"/>
            <a:ext cx="4000528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643306" y="4000504"/>
            <a:ext cx="550069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r>
              <a:rPr lang="ru-RU" sz="4400" dirty="0" smtClean="0">
                <a:solidFill>
                  <a:srgbClr val="FF0000"/>
                </a:solidFill>
              </a:rPr>
              <a:t>        СТАРТЫ НАДЕЖД</a:t>
            </a:r>
            <a:endParaRPr lang="ru-RU" sz="4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User\Desktop\1679573423_bogatyr-club-p-strogii-delovoi-fon-dlya-prezentatsii-kras-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6" y="857232"/>
          <a:ext cx="3071834" cy="56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5569"/>
                <a:gridCol w="1626265"/>
              </a:tblGrid>
              <a:tr h="70545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</a:tr>
              <a:tr h="70545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</a:tr>
              <a:tr h="70545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/>
                </a:tc>
              </a:tr>
              <a:tr h="70545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/>
                </a:tc>
              </a:tr>
              <a:tr h="70545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</a:t>
                      </a:r>
                      <a:endParaRPr lang="ru-RU" dirty="0"/>
                    </a:p>
                  </a:txBody>
                  <a:tcPr/>
                </a:tc>
              </a:tr>
              <a:tr h="705450"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26</a:t>
                      </a:r>
                      <a:endParaRPr lang="ru-RU" dirty="0"/>
                    </a:p>
                  </a:txBody>
                  <a:tcPr/>
                </a:tc>
              </a:tr>
              <a:tr h="705450"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</a:tr>
              <a:tr h="705450"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714348" y="214290"/>
            <a:ext cx="792961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ОЛИМПИАДА-100                                      УЧИМСЯ ПЛАВАТЬ</a:t>
            </a:r>
            <a:endParaRPr lang="ru-RU" sz="2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E:\ФОТО\21-22\бассейн 21\IMG-20211123-WA004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928670"/>
            <a:ext cx="2928958" cy="228601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E:\ФОТО\22-23\бассейн 22\IMG-20221213-WA0037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3714752"/>
            <a:ext cx="2857520" cy="26432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618525981_43-phonoteka_org-p-fon-dlya-prezentatsii-delovoi-stil-shkola-4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pic>
        <p:nvPicPr>
          <p:cNvPr id="5" name="Рисунок 4" descr="C:\Users\User\Desktop\167343830181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928670"/>
            <a:ext cx="3189976" cy="219111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E:\ФОТО\22-23\Май\Без Кол 23\1686219739324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00760" y="357166"/>
            <a:ext cx="2714644" cy="307183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357158" y="1142984"/>
            <a:ext cx="750099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600" dirty="0" smtClean="0"/>
          </a:p>
          <a:p>
            <a:endParaRPr lang="ru-RU" sz="3600" dirty="0" smtClean="0"/>
          </a:p>
          <a:p>
            <a:endParaRPr lang="ru-RU" sz="3600" dirty="0" smtClean="0"/>
          </a:p>
          <a:p>
            <a:endParaRPr lang="ru-RU" sz="3600" dirty="0" smtClean="0"/>
          </a:p>
          <a:p>
            <a:endParaRPr lang="ru-RU" sz="3600" dirty="0" smtClean="0"/>
          </a:p>
          <a:p>
            <a:endParaRPr lang="ru-RU" sz="3600" dirty="0" smtClean="0"/>
          </a:p>
          <a:p>
            <a:endParaRPr lang="ru-RU" sz="3600" dirty="0" smtClean="0"/>
          </a:p>
          <a:p>
            <a:pPr algn="ctr"/>
            <a:endParaRPr lang="ru-RU" sz="3600" b="1" dirty="0" smtClean="0">
              <a:solidFill>
                <a:srgbClr val="FF0000"/>
              </a:solidFill>
            </a:endParaRPr>
          </a:p>
        </p:txBody>
      </p:sp>
      <p:pic>
        <p:nvPicPr>
          <p:cNvPr id="10" name="Рисунок 9" descr="E:\ФОТО\22-23\Май\БК 23\168303704317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500562" y="2786058"/>
            <a:ext cx="2786082" cy="31432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E:\ФОТО\2023-2024\ГИБДД 23\1696346179039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57158" y="4286256"/>
            <a:ext cx="3286148" cy="221457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Прямоугольник 11"/>
          <p:cNvSpPr/>
          <p:nvPr/>
        </p:nvSpPr>
        <p:spPr>
          <a:xfrm>
            <a:off x="857224" y="500042"/>
            <a:ext cx="28575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ВСЕ НА КАТОК!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000628" y="428604"/>
            <a:ext cx="32147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Наши ЮИД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3143248"/>
            <a:ext cx="3786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C00000"/>
              </a:solidFill>
            </a:endParaRPr>
          </a:p>
          <a:p>
            <a:r>
              <a:rPr lang="ru-RU" b="1" dirty="0" smtClean="0">
                <a:solidFill>
                  <a:srgbClr val="C00000"/>
                </a:solidFill>
              </a:rPr>
              <a:t>Акция «Внимание, водитель!                                                 Дети идут в школу»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1679573414_bogatyr-club-p-strogii-delovoi-fon-dlya-prezentatsii-kras-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214290"/>
            <a:ext cx="5715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Благоустройство территории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6" name="Picture 2" descr="D:\ФОТО\Огород,цветы,животные,природа\SAM_13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1736" y="4286256"/>
            <a:ext cx="3143272" cy="228601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7" name="Прямоугольник 6"/>
          <p:cNvSpPr/>
          <p:nvPr/>
        </p:nvSpPr>
        <p:spPr>
          <a:xfrm>
            <a:off x="3929058" y="214290"/>
            <a:ext cx="521494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трудовая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четверть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/>
          </a:p>
        </p:txBody>
      </p:sp>
      <p:pic>
        <p:nvPicPr>
          <p:cNvPr id="8" name="Рисунок 7" descr="E:\ФОТО\22-23\Субботники\168303639794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4214810" y="857232"/>
            <a:ext cx="3000396" cy="228601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Рисунок 8" descr="E:\ФОТО\22-23\Лагерь 23\1686218985249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14942" y="2714620"/>
            <a:ext cx="3726518" cy="246698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" name="Picture 3" descr="D:\ФОТО\ВСЁ О ШКОЛЕ\клумбы-12\SAM_000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928670"/>
            <a:ext cx="2714644" cy="228601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1" name="Рисунок 10" descr="E:\ФОТО\22-23\Лагерь 23\168658092916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2357430"/>
            <a:ext cx="3143272" cy="221457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620044028_28-phonoteka_org-p-fon-dlya-prezentatsii-povar-3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0"/>
            <a:ext cx="89297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endParaRPr lang="ru-RU" sz="3600" b="1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928670"/>
            <a:ext cx="814393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Картофель-                                                            1000кг =25000,00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Морковь-                                                                  100кг = 3500,00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Свекла-                                                                     100кг = 2000,00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Капуста-                                                                    100кг = 2500,00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Лук-                                                                            60кг =   1800,00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Огурцы-                                                                   100кг =   5000,00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Помидора-                                                                100кг =   5500,00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Яблоки                                                                      100кг  =  3000,00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Кабачки-                                                                     30кг  =   600,00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Ягоды </a:t>
            </a:r>
            <a:r>
              <a:rPr lang="ru-RU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свежемороженные</a:t>
            </a:r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                                         80кг=  3200,00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Перец болгарский                                                     50 кг  =  3250,00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Сделаны заготовки: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Варенье                                                                       50 кг=4144,00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Помидора консервированная                                    88=4704,70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Огурцы консервированные                                      100=5334,80                                                                 </a:t>
            </a:r>
          </a:p>
          <a:p>
            <a:r>
              <a:rPr lang="ru-RU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ИТОГО НА СУММУ -   69533,50</a:t>
            </a:r>
          </a:p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            На 1 ученика -      2483,34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00298" y="0"/>
            <a:ext cx="44291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  урожай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620044112_32-phonoteka_org-p-fon-dlya-prezentatsii-povar-42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92946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214414" y="1166843"/>
            <a:ext cx="750099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основании пост. Правительства РФ от 20.06.2020 №900  О внесении изменений в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гос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программу РФ «Развитие образования»установили организацию   бесплатного питания для обучающихся   1-4 классов. В меню предусмотрено однократный прием пищи, что не противоречит п. 6.14 САНПИН 2.4.5.2409-08.Питание организовано по 12дневному меню (с учетом сезонных изменений на сумму ).                                                                                                              С января 2023 г. питание составляет в размере 64,19</a:t>
            </a:r>
          </a:p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</a:p>
          <a:p>
            <a:pPr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С  января 2024 г.-66, 76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68988" y="714356"/>
            <a:ext cx="42060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500042"/>
            <a:ext cx="78581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Питание в школьной столовой 1-4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620044130_46-phonoteka_org-p-fon-dlya-prezentatsii-povar-6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57158" y="1397000"/>
          <a:ext cx="3857652" cy="5199312"/>
        </p:xfrm>
        <a:graphic>
          <a:graphicData uri="http://schemas.openxmlformats.org/drawingml/2006/table">
            <a:tbl>
              <a:tblPr/>
              <a:tblGrid>
                <a:gridCol w="2062772"/>
                <a:gridCol w="1004599"/>
                <a:gridCol w="790281"/>
              </a:tblGrid>
              <a:tr h="6706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Наименование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Всего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 CYR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выход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81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салат из моркови с яблоком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7,58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60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972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Апельсин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15,00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100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81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Бифштекс рубленный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47, 24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90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Каша гречневая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10, 24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150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Чай С молоком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5, 14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200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8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Хлеб ржано-пшеничный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Хлеб пшеничный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1,02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1,80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30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938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Итого: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88,02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613658613_65-p-fon-dlya-prezentatsii-povar-8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524000" y="1397000"/>
          <a:ext cx="3119437" cy="4603769"/>
        </p:xfrm>
        <a:graphic>
          <a:graphicData uri="http://schemas.openxmlformats.org/drawingml/2006/table">
            <a:tbl>
              <a:tblPr/>
              <a:tblGrid>
                <a:gridCol w="132770"/>
                <a:gridCol w="1300484"/>
                <a:gridCol w="849765"/>
                <a:gridCol w="836418"/>
              </a:tblGrid>
              <a:tr h="52947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Наименование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цена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Выход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89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С</a:t>
                      </a:r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алат </a:t>
                      </a:r>
                      <a:r>
                        <a:rPr lang="ru-RU" sz="1300" b="1" baseline="0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 из капусты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2,34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6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93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Груша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28,00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1896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baseline="0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Рагу из птицы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34,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 74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200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67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леб </a:t>
                      </a:r>
                      <a:r>
                        <a:rPr lang="ru-RU" sz="1300" b="1" baseline="0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 ржано-пшеничный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1,02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20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93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Х</a:t>
                      </a:r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леб </a:t>
                      </a:r>
                      <a:r>
                        <a:rPr lang="ru-RU" sz="13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пшеничный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1,80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30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793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Какао</a:t>
                      </a:r>
                      <a:r>
                        <a:rPr lang="ru-RU" sz="1300" b="1" baseline="0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 с молоком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9,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 18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200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5039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Итого:</a:t>
                      </a:r>
                      <a:endParaRPr lang="ru-RU" sz="1100" b="1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77,</a:t>
                      </a:r>
                      <a:r>
                        <a:rPr lang="ru-RU" sz="1400" b="1" baseline="0" dirty="0" smtClean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 09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800" b="1" dirty="0">
                        <a:solidFill>
                          <a:srgbClr val="00206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5072066" y="1397000"/>
          <a:ext cx="3143271" cy="4805479"/>
        </p:xfrm>
        <a:graphic>
          <a:graphicData uri="http://schemas.openxmlformats.org/drawingml/2006/table">
            <a:tbl>
              <a:tblPr/>
              <a:tblGrid>
                <a:gridCol w="250703"/>
                <a:gridCol w="1387654"/>
                <a:gridCol w="752458"/>
                <a:gridCol w="752456"/>
              </a:tblGrid>
              <a:tr h="78262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Цена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Выход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059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Салат овощной с яблоками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6, 03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883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Котлета рубленная из мяса птицы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42, 49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883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Пюре картофельное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9,63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883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Чай с сахаром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1, 89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257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Хлеб ржано-пшеничный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1,02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8833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Хлеб пшеничный</a:t>
                      </a: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1,80</a:t>
                      </a: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15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CYR"/>
                          <a:cs typeface="Times New Roman" pitchFamily="18" charset="0"/>
                        </a:rPr>
                        <a:t>Итого: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 CYR"/>
                          <a:ea typeface="Calibri" pitchFamily="34" charset="0"/>
                          <a:cs typeface="Times New Roman" pitchFamily="18" charset="0"/>
                        </a:rPr>
                        <a:t>62, 85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620044039_19-phonoteka_org-p-fon-dlya-prezentatsii-povar-2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1071547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Питание в школьной столовой                         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5-9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классы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57356" y="1720840"/>
            <a:ext cx="53578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2022-2023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уч.год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месяц на 1 учащегося: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Родительская плата- в день25 руб.на 1 уч-ся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пришкольного участка- в день-10,00 на 1 уч-ся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Бюджет- в день с января 2023 г.                                                    8.80  на 1 уч-ся, с января 2024 -9, 20 )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Добавка из бюджета многодетной семье(3 детей)                5 руб.в день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Добавка из бюджета многодетной семье                             (4 и более детей) 20 руб. в день (с января 2024 -25 руб.)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620044029_10-phonoteka_org-p-fon-dlya-prezentatsii-povar-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87574" y="0"/>
            <a:ext cx="3768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Меню на три дня  5-11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 классы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1571611"/>
          <a:ext cx="2571768" cy="5084203"/>
        </p:xfrm>
        <a:graphic>
          <a:graphicData uri="http://schemas.openxmlformats.org/drawingml/2006/table">
            <a:tbl>
              <a:tblPr/>
              <a:tblGrid>
                <a:gridCol w="76054"/>
                <a:gridCol w="1048215"/>
                <a:gridCol w="819342"/>
                <a:gridCol w="628157"/>
              </a:tblGrid>
              <a:tr h="61995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7030A0"/>
                          </a:solidFill>
                          <a:latin typeface="Arial"/>
                          <a:ea typeface="Calibri"/>
                          <a:cs typeface="Times New Roman"/>
                        </a:rPr>
                        <a:t>Наименование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7030A0"/>
                          </a:solidFill>
                          <a:latin typeface="Arial"/>
                          <a:ea typeface="Calibri"/>
                          <a:cs typeface="Times New Roman"/>
                        </a:rPr>
                        <a:t>цена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7030A0"/>
                          </a:solidFill>
                          <a:latin typeface="Arial"/>
                          <a:ea typeface="Calibri"/>
                          <a:cs typeface="Times New Roman"/>
                        </a:rPr>
                        <a:t>Выход</a:t>
                      </a:r>
                      <a:endParaRPr lang="ru-RU" sz="1600" b="1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65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Чай с </a:t>
                      </a:r>
                      <a:r>
                        <a:rPr lang="ru-RU" sz="1600" b="1" i="0" u="none" baseline="0" dirty="0" err="1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са-харом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1.89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067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Хлеб с маслом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11, 05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80/10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947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Каша гречневая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8, 13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947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Салат из свежей капусты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4.40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7130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+mn-cs"/>
                        </a:rPr>
                        <a:t>Биточки из говядины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17,</a:t>
                      </a:r>
                      <a:r>
                        <a:rPr lang="ru-RU" sz="1600" b="1" baseline="0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 72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41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0295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итого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43,</a:t>
                      </a:r>
                      <a:r>
                        <a:rPr lang="ru-RU" sz="1600" b="1" baseline="0" dirty="0" smtClean="0">
                          <a:solidFill>
                            <a:srgbClr val="7030A0"/>
                          </a:solidFill>
                          <a:latin typeface="Calibri"/>
                          <a:ea typeface="Calibri"/>
                          <a:cs typeface="Times New Roman"/>
                        </a:rPr>
                        <a:t> 19</a:t>
                      </a: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7030A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8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7030A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143239" y="785794"/>
          <a:ext cx="2714643" cy="5296792"/>
        </p:xfrm>
        <a:graphic>
          <a:graphicData uri="http://schemas.openxmlformats.org/drawingml/2006/table">
            <a:tbl>
              <a:tblPr/>
              <a:tblGrid>
                <a:gridCol w="1228645"/>
                <a:gridCol w="768482"/>
                <a:gridCol w="717516"/>
              </a:tblGrid>
              <a:tr h="51657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Наименова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      </a:t>
                      </a:r>
                      <a:r>
                        <a:rPr lang="ru-RU" sz="1600" b="1" dirty="0" err="1" smtClean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ние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цена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Выход</a:t>
                      </a:r>
                      <a:endParaRPr lang="ru-RU" sz="1600" b="1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77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Чай с сахаром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1.89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84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Хлеб с маслом 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11,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05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80/10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2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Макароны отварные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5,72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150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264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Гуляш из говядины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40,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54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Винегрет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4,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 98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82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+mn-lt"/>
                          <a:ea typeface="Calibri"/>
                          <a:cs typeface="Times New Roman"/>
                        </a:rPr>
                        <a:t>итого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64, 18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8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C0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215075" y="357167"/>
          <a:ext cx="2714642" cy="4536414"/>
        </p:xfrm>
        <a:graphic>
          <a:graphicData uri="http://schemas.openxmlformats.org/drawingml/2006/table">
            <a:tbl>
              <a:tblPr/>
              <a:tblGrid>
                <a:gridCol w="212730"/>
                <a:gridCol w="1001715"/>
                <a:gridCol w="642941"/>
                <a:gridCol w="857256"/>
              </a:tblGrid>
              <a:tr h="49884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Наименование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цена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/>
                          <a:ea typeface="Calibri"/>
                          <a:cs typeface="Times New Roman"/>
                        </a:rPr>
                        <a:t>Выход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826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Икра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морковная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5,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09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85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u="none" baseline="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Хлеб  с маслом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11,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05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80/10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474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Пюре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картофельное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10,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51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150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84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Курица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запеченная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25,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30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50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841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Чай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 с сахаром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1,89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200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16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итого</a:t>
                      </a:r>
                      <a:endParaRPr lang="ru-RU" dirty="0"/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Calibri"/>
                          <a:ea typeface="Calibri"/>
                          <a:cs typeface="Times New Roman"/>
                        </a:rPr>
                        <a:t>53, 84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942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solidFill>
                          <a:srgbClr val="00206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2060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19050" marR="1905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1679573492_bogatyr-club-p-strogii-delovoi-fon-dlya-prezentatsii-kras-6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57222" y="1428736"/>
          <a:ext cx="8001057" cy="50720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18622"/>
                <a:gridCol w="2401501"/>
                <a:gridCol w="2172744"/>
                <a:gridCol w="1808190"/>
              </a:tblGrid>
              <a:tr h="2836180"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2022-2023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2023-2024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2024-2025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2025-2026</a:t>
                      </a:r>
                      <a:endParaRPr lang="ru-RU" sz="4800" dirty="0"/>
                    </a:p>
                  </a:txBody>
                  <a:tcPr/>
                </a:tc>
              </a:tr>
              <a:tr h="2235918"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31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28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27</a:t>
                      </a:r>
                      <a:endParaRPr lang="ru-RU" sz="4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800" dirty="0" smtClean="0"/>
                        <a:t>26</a:t>
                      </a:r>
                      <a:endParaRPr lang="ru-RU" sz="4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143108" y="285728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ПРОГНОЗ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1679573414_bogatyr-club-p-strogii-delovoi-fon-dlya-prezentatsii-kras-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571480"/>
            <a:ext cx="78581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1.Носов В.И.- Генеральный директор ООО «Нижнекамского управления механизации и строительства»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Донгузов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С.Н.-ПРЕЗИДЕНТ Холдинга СЕДОН Нижнекамск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3.Аксёнов В.И.- Предприниматель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4.Пермяков Н.М.- Начальник специализированного                            ремонтно-строительного управления №1, г.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Нижнекамк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Дрягалкин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Андрей Васильевич-Предприниматель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Дрягалкина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Наталья Леонидовна-Предприниматель                                                   7.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Саляхутдинова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Э.Г.- Предприниматель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Бабаниязов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Айрат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Назифович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–начальник                                        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Сабинского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отряда отдельного поста  с.Соколка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9. 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Сибгатуллин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Ильнур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Эльдарович-Генеральный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директор ООО «СТН ГРУПП»                                                                      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428604"/>
            <a:ext cx="77867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Особая благодарность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1679573492_bogatyr-club-p-strogii-delovoi-fon-dlya-prezentatsii-kras-6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728" y="428604"/>
            <a:ext cx="707236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Наши юбиляры в 2024 г.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274838"/>
            <a:ext cx="821537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0" lvl="5" indent="-457200">
              <a:defRPr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1.МОХОВ А.Н.-65</a:t>
            </a:r>
          </a:p>
          <a:p>
            <a:pPr marL="457200" indent="-457200">
              <a:defRPr/>
            </a:pPr>
            <a:r>
              <a:rPr lang="ru-RU" sz="4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        2. АКСЕНОВА Н.С.-60</a:t>
            </a:r>
          </a:p>
          <a:p>
            <a:pPr marL="457200" indent="-457200"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3.ШАРАПОВА И. Н.-55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User\Desktop\1673237973_25-zefirka-club-p-traurnii-fon-dlya-prezentatsii-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34500" cy="6857999"/>
          </a:xfrm>
          <a:prstGeom prst="rect">
            <a:avLst/>
          </a:prstGeom>
          <a:noFill/>
        </p:spPr>
      </p:pic>
      <p:pic>
        <p:nvPicPr>
          <p:cNvPr id="9" name="Содержимое 3" descr="E:\Документация\Воспитательная работа\информация об учителях\Андронов В. М\1705491686640.jpg"/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2214546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E:\ФОТО\22-23\Меропр 22\СЕНТЯБРЬ 22\1 сентября 22\IMG_20220901_110334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679573492_bogatyr-club-p-strogii-delovoi-fon-dlya-prezentatsii-kras-6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C:\Users\User\Desktop\170554920540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357166"/>
            <a:ext cx="3929090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User\Desktop\ФОНЫ\1679573414_bogatyr-club-p-strogii-delovoi-fon-dlya-prezentatsii-kras-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0" y="200024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618525976_19-phonoteka_org-p-fon-dlya-prezentatsii-delovoi-stil-shkola-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60" y="0"/>
            <a:ext cx="6715140" cy="6858000"/>
          </a:xfrm>
          <a:prstGeom prst="rect">
            <a:avLst/>
          </a:prstGeom>
          <a:noFill/>
        </p:spPr>
      </p:pic>
      <p:pic>
        <p:nvPicPr>
          <p:cNvPr id="7" name="Picture 2" descr="C:\Users\User\Desktop\1618526037_1-phonoteka_org-p-fon-dlya-prezentatsii-delovoi-stil-shkola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graphicFrame>
        <p:nvGraphicFramePr>
          <p:cNvPr id="8" name="Диаграмма 7"/>
          <p:cNvGraphicFramePr/>
          <p:nvPr/>
        </p:nvGraphicFramePr>
        <p:xfrm>
          <a:off x="323528" y="1397000"/>
          <a:ext cx="8496944" cy="5103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214414" y="500043"/>
            <a:ext cx="72866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Перевозка обучающихся на автобусе                                                          из села </a:t>
            </a: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Отарка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C:\Users\User\Desktop\1618526034_52-phonoteka_org-p-fon-dlya-prezentatsii-delovoi-stil-shkola-5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428604"/>
            <a:ext cx="80010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Основная задача школы – предоставление качественного образования, развитие интеллектуальных, творческих способностей обучающихся, сохранение и укрепление духовно-нравственного, физического, психологического здоровья всех участников образовательного процесса.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Образовательное учреждение включает в себя три ступени: начальное общее, основное и среднее общее образование. Направление работы школы вполне согласуется с нормативной документальной базой образовательной системы РФ и РТ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618525976_19-phonoteka_org-p-fon-dlya-prezentatsii-delovoi-stil-shkola-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1428736"/>
            <a:ext cx="871543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alt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Коллектив школы работает  над темой:</a:t>
            </a:r>
          </a:p>
          <a:p>
            <a:pPr algn="ctr">
              <a:defRPr/>
            </a:pP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«Создание образовательной среды, способствующей формированию успешности обучающихся                                        в условиях реализации ФГОС»</a:t>
            </a:r>
          </a:p>
          <a:p>
            <a:pPr algn="just">
              <a:defRPr/>
            </a:pPr>
            <a:r>
              <a:rPr lang="ru-RU" alt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этого, были определены следующие задачи:</a:t>
            </a:r>
          </a:p>
          <a:p>
            <a:pPr>
              <a:defRPr/>
            </a:pPr>
            <a:r>
              <a:rPr lang="ru-RU" alt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-Повышение результативности учебно-воспитательного   </a:t>
            </a:r>
          </a:p>
          <a:p>
            <a:pPr>
              <a:defRPr/>
            </a:pPr>
            <a:r>
              <a:rPr lang="ru-RU" alt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процесса;</a:t>
            </a:r>
          </a:p>
          <a:p>
            <a:pPr>
              <a:defRPr/>
            </a:pPr>
            <a:r>
              <a:rPr lang="ru-RU" alt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-Внедрение достижений передового педагогического опыта;</a:t>
            </a:r>
          </a:p>
          <a:p>
            <a:pPr>
              <a:defRPr/>
            </a:pPr>
            <a:r>
              <a:rPr lang="ru-RU" alt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-Приобщение обучающихся к проектной  и исследовательской работе ;</a:t>
            </a:r>
          </a:p>
          <a:p>
            <a:pPr>
              <a:defRPr/>
            </a:pPr>
            <a:r>
              <a:rPr lang="ru-RU" alt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- Реализация здоровье сберегающих технологий  в ОУ.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618526070_44-phonoteka_org-p-fon-dlya-prezentatsii-delovoi-stil-shkola-4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C:\Users\Наталья Юрьевна\Desktop\Новая папка\DSCN24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57388" cy="22145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Наталья Юрьевна\Desktop\Новая папка\DSCN240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57356" y="0"/>
            <a:ext cx="1833134" cy="21431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4" descr="C:\Users\Наталья Юрьевна\Desktop\Новая папка\DSCN23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3306" y="0"/>
            <a:ext cx="1785918" cy="22145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5" descr="C:\Users\Наталья Юрьевна\Desktop\Новая папка\DSCN239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29256" y="0"/>
            <a:ext cx="1785950" cy="22145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C:\Users\User\Desktop\167343428785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15174" y="0"/>
            <a:ext cx="1928826" cy="2214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642910" y="2143117"/>
            <a:ext cx="8286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имеет просторный спортзал, где регулярно проходят значимые спортивные мероприятия, кабинеты для ведения уроков, библиотеку, актовый зал, столовую.                                                                                 </a:t>
            </a:r>
          </a:p>
          <a:p>
            <a:pPr eaLnBrk="0" hangingPunct="0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базе школы действует детский сад, сельсовет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User\Desktop\1618525982_7-phonoteka_org-p-fon-dlya-prezentatsii-delovoi-stil-shkola-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214290"/>
            <a:ext cx="36433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auto" hangingPunct="0"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 работает по направлениям:</a:t>
            </a:r>
          </a:p>
          <a:p>
            <a:pPr eaLnBrk="0" fontAlgn="auto" hangingPunct="0"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-учебное                                                                                                                                                 -трудовое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-гражданско-патриотическое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-духовно-нравственное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-эстетическое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-спортивно-оздоровительное</a:t>
            </a:r>
            <a:b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7" name="Рисунок 6" descr="E:\ФОТО\22-23\Пасха шк 23\168303646759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0"/>
            <a:ext cx="3286116" cy="23574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E:\ФОТО\22-23\садим лес 22\IMG_20221011_0802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285728"/>
            <a:ext cx="2928958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E:\ФОТО\22-23\бассейн 22\IMG-20221213-WA0036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3571876"/>
            <a:ext cx="3143240" cy="257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E:\ФОТО\2022\100 лет Пионерии\IMG-20220519-WA0060.jpg"/>
          <p:cNvPicPr/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4071942"/>
            <a:ext cx="3357554" cy="257174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E:\ФОТО\22-23\Меропр 22\СЕНТЯБРЬ 22\Чистый берег 22\IMG-20220916-WA0036.jpg"/>
          <p:cNvPicPr/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72198" y="2428868"/>
            <a:ext cx="3071802" cy="2214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588</TotalTime>
  <Words>1927</Words>
  <PresentationFormat>Экран (4:3)</PresentationFormat>
  <Paragraphs>483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57</cp:revision>
  <dcterms:created xsi:type="dcterms:W3CDTF">2024-01-10T11:18:49Z</dcterms:created>
  <dcterms:modified xsi:type="dcterms:W3CDTF">2024-01-28T14:20:01Z</dcterms:modified>
</cp:coreProperties>
</file>